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Respiratory Support in Sepsis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200"/>
            </a:pPr>
            <a:r>
              <a:t>Dr Ehsan Ramezanian Nik</a:t>
            </a:r>
          </a:p>
          <a:p>
            <a:pPr>
              <a:defRPr sz="2200"/>
            </a:pPr>
            <a:r>
              <a:t>Pulmonologist</a:t>
            </a:r>
          </a:p>
          <a:p>
            <a:pPr>
              <a:defRPr sz="2200"/>
            </a:pPr>
            <a:r>
              <a:t>Jul 2026</a:t>
            </a:r>
          </a:p>
          <a:p>
            <a:pPr>
              <a:defRPr sz="2200"/>
            </a:pPr>
            <a:r>
              <a:t>Hormozgan University of Medical Sciences (HUMS)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Pearls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HFNC is first-line.</a:t>
            </a:r>
          </a:p>
          <a:p>
            <a:pPr>
              <a:defRPr sz="2200"/>
            </a:pPr>
            <a:r>
              <a:t>• Avoid delayed intubation.</a:t>
            </a:r>
          </a:p>
          <a:p>
            <a:pPr>
              <a:defRPr sz="2200"/>
            </a:pPr>
            <a:r>
              <a:t>• Avoid hyperoxia.</a:t>
            </a:r>
          </a:p>
          <a:p>
            <a:pPr>
              <a:defRPr sz="2200"/>
            </a:pPr>
            <a:r>
              <a:t>• Early prone improves outcomes.</a:t>
            </a:r>
          </a:p>
          <a:p>
            <a:pPr>
              <a:defRPr sz="2200"/>
            </a:pPr>
            <a:r>
              <a:t>• Follow SSC 2026 recommendations.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Assessment of Oxygenation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Assess with SpO₂ and ABG.</a:t>
            </a:r>
          </a:p>
          <a:p>
            <a:pPr>
              <a:defRPr sz="2200"/>
            </a:pPr>
            <a:r>
              <a:t>• ABG remains gold standard.</a:t>
            </a:r>
          </a:p>
          <a:p>
            <a:pPr>
              <a:defRPr sz="2200"/>
            </a:pPr>
            <a:r>
              <a:t>• Use PaO₂/FiO₂ or SpO₂/FiO₂.</a:t>
            </a:r>
          </a:p>
          <a:p>
            <a:pPr>
              <a:defRPr sz="2200"/>
            </a:pPr>
            <a:r>
              <a:t>• Interpret with clinical findings.</a:t>
            </a:r>
          </a:p>
          <a:p>
            <a:pPr>
              <a:defRPr sz="2200"/>
            </a:pPr>
            <a:r>
              <a:t>• Pulse oximetry less reliable in shock/poor perfusion.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Oxygen Targets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Target SpO₂ 90–96%.</a:t>
            </a:r>
          </a:p>
          <a:p>
            <a:pPr>
              <a:defRPr sz="2200"/>
            </a:pPr>
            <a:r>
              <a:t>• Avoid hyperoxia.</a:t>
            </a:r>
          </a:p>
          <a:p>
            <a:pPr>
              <a:defRPr sz="2200"/>
            </a:pPr>
            <a:r>
              <a:t>• Titrate FiO₂ to lowest effective level.</a:t>
            </a:r>
          </a:p>
          <a:p>
            <a:pPr>
              <a:defRPr sz="2200"/>
            </a:pPr>
            <a:r>
              <a:t>• Reassess frequently.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HFNC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Flow up to 60 L/min.</a:t>
            </a:r>
          </a:p>
          <a:p>
            <a:pPr>
              <a:defRPr sz="2200"/>
            </a:pPr>
            <a:r>
              <a:t>• Heated, humidified oxygen.</a:t>
            </a:r>
          </a:p>
          <a:p>
            <a:pPr>
              <a:defRPr sz="2200"/>
            </a:pPr>
            <a:r>
              <a:t>• Reduces dead space.</a:t>
            </a:r>
          </a:p>
          <a:p>
            <a:pPr>
              <a:defRPr sz="2200"/>
            </a:pPr>
            <a:r>
              <a:t>• Low-level PEEP.</a:t>
            </a:r>
          </a:p>
          <a:p>
            <a:pPr>
              <a:defRPr sz="2200"/>
            </a:pPr>
            <a:r>
              <a:t>• Reduces work of breathing.</a:t>
            </a:r>
          </a:p>
          <a:p>
            <a:pPr>
              <a:defRPr sz="2200"/>
            </a:pPr>
            <a:r>
              <a:t>• First-line in hypoxemic sepsis.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HFNC vs NIPPV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HFNC:</a:t>
            </a:r>
          </a:p>
          <a:p>
            <a:pPr>
              <a:defRPr sz="2200"/>
            </a:pPr>
            <a:r>
              <a:t>• Better comfort</a:t>
            </a:r>
          </a:p>
          <a:p>
            <a:pPr>
              <a:defRPr sz="2200"/>
            </a:pPr>
            <a:r>
              <a:t>• Easier secretion clearance</a:t>
            </a:r>
          </a:p>
          <a:p>
            <a:pPr>
              <a:defRPr sz="2200"/>
            </a:pPr>
            <a:r>
              <a:t>• Eating/talking possible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NIPPV:</a:t>
            </a:r>
          </a:p>
          <a:p>
            <a:pPr>
              <a:defRPr sz="2200"/>
            </a:pPr>
            <a:r>
              <a:t>• Preferred for COPD hypercapnia</a:t>
            </a:r>
          </a:p>
          <a:p>
            <a:pPr>
              <a:defRPr sz="2200"/>
            </a:pPr>
            <a:r>
              <a:t>• Preferred in cardiogenic pulmonary edema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Awake Prone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Consider with HFNC.</a:t>
            </a:r>
          </a:p>
          <a:p>
            <a:pPr>
              <a:defRPr sz="2200"/>
            </a:pPr>
            <a:r>
              <a:t>• Aim &gt;8 h/day.</a:t>
            </a:r>
          </a:p>
          <a:p>
            <a:pPr>
              <a:defRPr sz="2200"/>
            </a:pPr>
            <a:r>
              <a:t>• Improves oxygenation.</a:t>
            </a:r>
          </a:p>
          <a:p>
            <a:pPr>
              <a:defRPr sz="2200"/>
            </a:pPr>
            <a:r>
              <a:t>• May reduce intubation.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Mechanical Ventilation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TV 6 mL/kg PBW.</a:t>
            </a:r>
          </a:p>
          <a:p>
            <a:pPr>
              <a:defRPr sz="2200"/>
            </a:pPr>
            <a:r>
              <a:t>• Plateau pressure &lt;30 cmH₂O.</a:t>
            </a:r>
          </a:p>
          <a:p>
            <a:pPr>
              <a:defRPr sz="2200"/>
            </a:pPr>
            <a:r>
              <a:t>• Individualize PEEP.</a:t>
            </a:r>
          </a:p>
          <a:p>
            <a:pPr>
              <a:defRPr sz="2200"/>
            </a:pPr>
            <a:r>
              <a:t>• Minimize VILI.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PEEP &amp; Prone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Moderate/high PEEP in moderate-severe ARDS.</a:t>
            </a:r>
          </a:p>
          <a:p>
            <a:pPr>
              <a:defRPr sz="2200"/>
            </a:pPr>
            <a:r>
              <a:t>• Prone 12–16 h/day.</a:t>
            </a:r>
          </a:p>
          <a:p>
            <a:pPr>
              <a:defRPr sz="2200"/>
            </a:pPr>
            <a:r>
              <a:t>• Improves V/Q matching.</a:t>
            </a:r>
          </a:p>
          <a:p>
            <a:pPr>
              <a:defRPr sz="2200"/>
            </a:pPr>
            <a:r>
              <a:t>• Mortality benefit.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NMBA &amp; ECMO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NMBA only selected severe ARDS.</a:t>
            </a:r>
          </a:p>
          <a:p>
            <a:pPr>
              <a:defRPr sz="2200"/>
            </a:pPr>
            <a:r>
              <a:t>• VV-ECMO for refractory hypoxemia.</a:t>
            </a:r>
          </a:p>
          <a:p>
            <a:pPr>
              <a:defRPr sz="2200"/>
            </a:pPr>
            <a:r>
              <a:t>• Experienced centers only.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