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19"/>
  </p:notesMasterIdLst>
  <p:sldIdLst>
    <p:sldId id="256" r:id="rId2"/>
    <p:sldId id="270" r:id="rId3"/>
    <p:sldId id="257" r:id="rId4"/>
    <p:sldId id="271" r:id="rId5"/>
    <p:sldId id="258" r:id="rId6"/>
    <p:sldId id="262" r:id="rId7"/>
    <p:sldId id="269" r:id="rId8"/>
    <p:sldId id="268" r:id="rId9"/>
    <p:sldId id="263" r:id="rId10"/>
    <p:sldId id="272" r:id="rId11"/>
    <p:sldId id="259" r:id="rId12"/>
    <p:sldId id="260" r:id="rId13"/>
    <p:sldId id="261" r:id="rId14"/>
    <p:sldId id="264" r:id="rId15"/>
    <p:sldId id="265" r:id="rId16"/>
    <p:sldId id="266" r:id="rId17"/>
    <p:sldId id="26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B3669-91F6-4CDA-82FC-C6B42C6F2F0E}" type="datetimeFigureOut">
              <a:rPr lang="en-US" smtClean="0"/>
              <a:t>12/20/2025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15DC59-1B37-43FD-9122-9CA4B6FD11AF}" type="slidenum">
              <a:rPr lang="en-US" smtClean="0"/>
              <a:t>‹#›</a:t>
            </a:fld>
            <a:endParaRPr lang="en-US"/>
          </a:p>
        </p:txBody>
      </p:sp>
    </p:spTree>
    <p:extLst>
      <p:ext uri="{BB962C8B-B14F-4D97-AF65-F5344CB8AC3E}">
        <p14:creationId xmlns:p14="http://schemas.microsoft.com/office/powerpoint/2010/main" val="1953209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15DC59-1B37-43FD-9122-9CA4B6FD11AF}" type="slidenum">
              <a:rPr lang="en-US" smtClean="0"/>
              <a:t>16</a:t>
            </a:fld>
            <a:endParaRPr lang="en-US"/>
          </a:p>
        </p:txBody>
      </p:sp>
    </p:spTree>
    <p:extLst>
      <p:ext uri="{BB962C8B-B14F-4D97-AF65-F5344CB8AC3E}">
        <p14:creationId xmlns:p14="http://schemas.microsoft.com/office/powerpoint/2010/main" val="901070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5215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06309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77317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186253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86665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25717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8667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44050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6330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5184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0923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5581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76970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682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7718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36036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28590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BCAD085-E8A6-8845-BD4E-CB4CCA059FC4}" type="datetimeFigureOut">
              <a:rPr lang="en-US" smtClean="0"/>
              <a:t>12/20/2025</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678557199"/>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20639"/>
            <a:ext cx="6981092" cy="1003495"/>
          </a:xfrm>
        </p:spPr>
        <p:txBody>
          <a:bodyPr>
            <a:normAutofit fontScale="90000"/>
          </a:bodyPr>
          <a:lstStyle/>
          <a:p>
            <a:endParaRPr dirty="0"/>
          </a:p>
        </p:txBody>
      </p:sp>
      <p:sp>
        <p:nvSpPr>
          <p:cNvPr id="3" name="Subtitle 2"/>
          <p:cNvSpPr>
            <a:spLocks noGrp="1"/>
          </p:cNvSpPr>
          <p:nvPr>
            <p:ph type="subTitle" idx="1"/>
          </p:nvPr>
        </p:nvSpPr>
        <p:spPr>
          <a:xfrm>
            <a:off x="407964" y="1842868"/>
            <a:ext cx="8025618" cy="3587263"/>
          </a:xfrm>
        </p:spPr>
        <p:txBody>
          <a:bodyPr/>
          <a:lstStyle/>
          <a:p>
            <a:r>
              <a:rPr dirty="0" err="1"/>
              <a:t>زایمان</a:t>
            </a:r>
            <a:r>
              <a:rPr dirty="0"/>
              <a:t> </a:t>
            </a:r>
            <a:r>
              <a:rPr dirty="0" err="1"/>
              <a:t>بی‌درد</a:t>
            </a:r>
            <a:r>
              <a:rPr dirty="0"/>
              <a:t>: </a:t>
            </a:r>
            <a:r>
              <a:rPr dirty="0" err="1"/>
              <a:t>انتونکس</a:t>
            </a:r>
            <a:r>
              <a:rPr dirty="0"/>
              <a:t> و </a:t>
            </a:r>
            <a:r>
              <a:rPr dirty="0" err="1"/>
              <a:t>داروهای</a:t>
            </a:r>
            <a:r>
              <a:rPr dirty="0"/>
              <a:t> </a:t>
            </a:r>
            <a:r>
              <a:rPr dirty="0" err="1"/>
              <a:t>وریدی</a:t>
            </a:r>
            <a:endParaRPr dirty="0"/>
          </a:p>
          <a:p>
            <a:r>
              <a:rPr dirty="0" err="1"/>
              <a:t>بر</a:t>
            </a:r>
            <a:r>
              <a:rPr dirty="0"/>
              <a:t> </a:t>
            </a:r>
            <a:r>
              <a:rPr dirty="0" err="1"/>
              <a:t>اساس</a:t>
            </a:r>
            <a:r>
              <a:rPr dirty="0"/>
              <a:t> </a:t>
            </a:r>
            <a:r>
              <a:rPr dirty="0" err="1"/>
              <a:t>پروتکل</a:t>
            </a:r>
            <a:r>
              <a:rPr dirty="0"/>
              <a:t> </a:t>
            </a:r>
            <a:r>
              <a:rPr dirty="0" err="1"/>
              <a:t>کشوری</a:t>
            </a:r>
            <a:r>
              <a:rPr dirty="0"/>
              <a:t> </a:t>
            </a:r>
            <a:r>
              <a:rPr dirty="0" err="1"/>
              <a:t>زایمان</a:t>
            </a:r>
            <a:r>
              <a:rPr dirty="0"/>
              <a:t> </a:t>
            </a:r>
            <a:r>
              <a:rPr dirty="0" err="1"/>
              <a:t>بی‌درد</a:t>
            </a:r>
            <a:r>
              <a:rPr dirty="0"/>
              <a:t> </a:t>
            </a:r>
            <a:r>
              <a:rPr dirty="0" err="1"/>
              <a:t>داش</a:t>
            </a:r>
            <a:endParaRPr dirty="0"/>
          </a:p>
          <a:p>
            <a:r>
              <a:rPr dirty="0" err="1"/>
              <a:t>ارائه‌دهنده</a:t>
            </a:r>
            <a:r>
              <a:rPr dirty="0"/>
              <a:t>:</a:t>
            </a:r>
          </a:p>
          <a:p>
            <a:r>
              <a:rPr dirty="0" err="1"/>
              <a:t>دکتر</a:t>
            </a:r>
            <a:r>
              <a:rPr dirty="0"/>
              <a:t> </a:t>
            </a:r>
            <a:r>
              <a:rPr dirty="0" err="1"/>
              <a:t>مریم</a:t>
            </a:r>
            <a:r>
              <a:rPr dirty="0"/>
              <a:t> </a:t>
            </a:r>
            <a:r>
              <a:rPr dirty="0" err="1"/>
              <a:t>پوربحری</a:t>
            </a:r>
            <a:endParaRPr dirty="0"/>
          </a:p>
          <a:p>
            <a:r>
              <a:rPr dirty="0" err="1"/>
              <a:t>فلوشیپ</a:t>
            </a:r>
            <a:r>
              <a:rPr dirty="0"/>
              <a:t> </a:t>
            </a:r>
            <a:r>
              <a:rPr dirty="0" err="1"/>
              <a:t>فوق</a:t>
            </a:r>
            <a:r>
              <a:rPr dirty="0"/>
              <a:t> </a:t>
            </a:r>
            <a:r>
              <a:rPr dirty="0" err="1"/>
              <a:t>تخصصی</a:t>
            </a:r>
            <a:r>
              <a:rPr dirty="0"/>
              <a:t> </a:t>
            </a:r>
            <a:r>
              <a:rPr dirty="0" err="1"/>
              <a:t>درد</a:t>
            </a:r>
            <a:endParaRPr dirty="0"/>
          </a:p>
        </p:txBody>
      </p:sp>
      <p:pic>
        <p:nvPicPr>
          <p:cNvPr id="4" name="Picture 3" descr="D45FCB5E-58AE-460C-A8AE-A63523B941A7.jpeg"/>
          <p:cNvPicPr>
            <a:picLocks noChangeAspect="1"/>
          </p:cNvPicPr>
          <p:nvPr/>
        </p:nvPicPr>
        <p:blipFill>
          <a:blip r:embed="rId2"/>
          <a:stretch>
            <a:fillRect/>
          </a:stretch>
        </p:blipFill>
        <p:spPr>
          <a:xfrm>
            <a:off x="6858000" y="457200"/>
            <a:ext cx="1371600" cy="12440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458A-DD3F-41C9-9C49-A3A8F48DBFAC}"/>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86C84DB7-E65E-463E-B119-F1136947468F}"/>
              </a:ext>
            </a:extLst>
          </p:cNvPr>
          <p:cNvPicPr>
            <a:picLocks noGrp="1" noChangeAspect="1"/>
          </p:cNvPicPr>
          <p:nvPr>
            <p:ph idx="1"/>
          </p:nvPr>
        </p:nvPicPr>
        <p:blipFill>
          <a:blip r:embed="rId2"/>
          <a:stretch>
            <a:fillRect/>
          </a:stretch>
        </p:blipFill>
        <p:spPr>
          <a:xfrm>
            <a:off x="1036241" y="2052638"/>
            <a:ext cx="6293643" cy="4195762"/>
          </a:xfrm>
        </p:spPr>
      </p:pic>
    </p:spTree>
    <p:extLst>
      <p:ext uri="{BB962C8B-B14F-4D97-AF65-F5344CB8AC3E}">
        <p14:creationId xmlns:p14="http://schemas.microsoft.com/office/powerpoint/2010/main" val="1528595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داروهای وریدی در زایمان بی‌درد</a:t>
            </a:r>
          </a:p>
        </p:txBody>
      </p:sp>
      <p:sp>
        <p:nvSpPr>
          <p:cNvPr id="3" name="Content Placeholder 2"/>
          <p:cNvSpPr>
            <a:spLocks noGrp="1"/>
          </p:cNvSpPr>
          <p:nvPr>
            <p:ph idx="1"/>
          </p:nvPr>
        </p:nvSpPr>
        <p:spPr/>
        <p:txBody>
          <a:bodyPr/>
          <a:lstStyle/>
          <a:p>
            <a:r>
              <a:rPr dirty="0" err="1"/>
              <a:t>اپیوئیدها</a:t>
            </a:r>
            <a:r>
              <a:rPr dirty="0"/>
              <a:t>: </a:t>
            </a:r>
            <a:r>
              <a:rPr dirty="0" err="1"/>
              <a:t>مپریدین</a:t>
            </a:r>
            <a:r>
              <a:rPr dirty="0"/>
              <a:t>، </a:t>
            </a:r>
            <a:r>
              <a:rPr dirty="0" err="1"/>
              <a:t>فنتانیل</a:t>
            </a:r>
            <a:r>
              <a:rPr dirty="0"/>
              <a:t>، </a:t>
            </a:r>
            <a:r>
              <a:rPr dirty="0" err="1"/>
              <a:t>رمی‌فنتانیل</a:t>
            </a:r>
            <a:endParaRPr dirty="0"/>
          </a:p>
          <a:p>
            <a:r>
              <a:rPr dirty="0" err="1"/>
              <a:t>آرام‌بخش‌ها</a:t>
            </a:r>
            <a:r>
              <a:rPr dirty="0"/>
              <a:t>: </a:t>
            </a:r>
            <a:r>
              <a:rPr dirty="0" err="1"/>
              <a:t>میدازولا</a:t>
            </a:r>
            <a:r>
              <a:rPr lang="fa-IR" dirty="0"/>
              <a:t>م</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میدازولام (Midazolam)</a:t>
            </a:r>
          </a:p>
        </p:txBody>
      </p:sp>
      <p:sp>
        <p:nvSpPr>
          <p:cNvPr id="3" name="Content Placeholder 2"/>
          <p:cNvSpPr>
            <a:spLocks noGrp="1"/>
          </p:cNvSpPr>
          <p:nvPr>
            <p:ph idx="1"/>
          </p:nvPr>
        </p:nvSpPr>
        <p:spPr/>
        <p:txBody>
          <a:bodyPr/>
          <a:lstStyle/>
          <a:p>
            <a:r>
              <a:t>بنزودیازپین کوتاه‌اثر</a:t>
            </a:r>
          </a:p>
          <a:p>
            <a:r>
              <a:t>کاربرد اصلی: کاهش اضطراب مادر</a:t>
            </a:r>
          </a:p>
          <a:p>
            <a:r>
              <a:t>دوز توصیه‌شده: 1–1.5 mg IV</a:t>
            </a:r>
          </a:p>
          <a:p>
            <a:r>
              <a:t>بدون اثر ضددرد واقعی</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جدول داروهای وریدی مورد استفاده در زایمان بی‌درد</a:t>
            </a:r>
          </a:p>
        </p:txBody>
      </p:sp>
      <p:graphicFrame>
        <p:nvGraphicFramePr>
          <p:cNvPr id="3" name="Table 2"/>
          <p:cNvGraphicFramePr>
            <a:graphicFrameLocks noGrp="1"/>
          </p:cNvGraphicFramePr>
          <p:nvPr/>
        </p:nvGraphicFramePr>
        <p:xfrm>
          <a:off x="457200" y="1371600"/>
          <a:ext cx="8229600" cy="36576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731520">
                <a:tc>
                  <a:txBody>
                    <a:bodyPr/>
                    <a:lstStyle/>
                    <a:p>
                      <a:r>
                        <a:t>نام دارو</a:t>
                      </a:r>
                    </a:p>
                  </a:txBody>
                  <a:tcPr/>
                </a:tc>
                <a:tc>
                  <a:txBody>
                    <a:bodyPr/>
                    <a:lstStyle/>
                    <a:p>
                      <a:r>
                        <a:t>دوز</a:t>
                      </a:r>
                    </a:p>
                  </a:txBody>
                  <a:tcPr/>
                </a:tc>
                <a:tc>
                  <a:txBody>
                    <a:bodyPr/>
                    <a:lstStyle/>
                    <a:p>
                      <a:r>
                        <a:t>شروع اثر</a:t>
                      </a:r>
                    </a:p>
                  </a:txBody>
                  <a:tcPr/>
                </a:tc>
                <a:tc>
                  <a:txBody>
                    <a:bodyPr/>
                    <a:lstStyle/>
                    <a:p>
                      <a:r>
                        <a:t>طول اثر</a:t>
                      </a:r>
                    </a:p>
                  </a:txBody>
                  <a:tcPr/>
                </a:tc>
                <a:extLst>
                  <a:ext uri="{0D108BD9-81ED-4DB2-BD59-A6C34878D82A}">
                    <a16:rowId xmlns:a16="http://schemas.microsoft.com/office/drawing/2014/main" val="10000"/>
                  </a:ext>
                </a:extLst>
              </a:tr>
              <a:tr h="731520">
                <a:tc>
                  <a:txBody>
                    <a:bodyPr/>
                    <a:lstStyle/>
                    <a:p>
                      <a:r>
                        <a:t>مپریدین IV</a:t>
                      </a:r>
                    </a:p>
                  </a:txBody>
                  <a:tcPr/>
                </a:tc>
                <a:tc>
                  <a:txBody>
                    <a:bodyPr/>
                    <a:lstStyle/>
                    <a:p>
                      <a:r>
                        <a:t>25–50 mg</a:t>
                      </a:r>
                    </a:p>
                  </a:txBody>
                  <a:tcPr/>
                </a:tc>
                <a:tc>
                  <a:txBody>
                    <a:bodyPr/>
                    <a:lstStyle/>
                    <a:p>
                      <a:r>
                        <a:t>5–15 دقیقه</a:t>
                      </a:r>
                    </a:p>
                  </a:txBody>
                  <a:tcPr/>
                </a:tc>
                <a:tc>
                  <a:txBody>
                    <a:bodyPr/>
                    <a:lstStyle/>
                    <a:p>
                      <a:r>
                        <a:t>3–4 ساعت</a:t>
                      </a:r>
                    </a:p>
                  </a:txBody>
                  <a:tcPr/>
                </a:tc>
                <a:extLst>
                  <a:ext uri="{0D108BD9-81ED-4DB2-BD59-A6C34878D82A}">
                    <a16:rowId xmlns:a16="http://schemas.microsoft.com/office/drawing/2014/main" val="10001"/>
                  </a:ext>
                </a:extLst>
              </a:tr>
              <a:tr h="731520">
                <a:tc>
                  <a:txBody>
                    <a:bodyPr/>
                    <a:lstStyle/>
                    <a:p>
                      <a:r>
                        <a:t>فنتانیل IV</a:t>
                      </a:r>
                    </a:p>
                  </a:txBody>
                  <a:tcPr/>
                </a:tc>
                <a:tc>
                  <a:txBody>
                    <a:bodyPr/>
                    <a:lstStyle/>
                    <a:p>
                      <a:r>
                        <a:t>25–50 mcg</a:t>
                      </a:r>
                    </a:p>
                  </a:txBody>
                  <a:tcPr/>
                </a:tc>
                <a:tc>
                  <a:txBody>
                    <a:bodyPr/>
                    <a:lstStyle/>
                    <a:p>
                      <a:r>
                        <a:t>3–5 دقیقه</a:t>
                      </a:r>
                    </a:p>
                  </a:txBody>
                  <a:tcPr/>
                </a:tc>
                <a:tc>
                  <a:txBody>
                    <a:bodyPr/>
                    <a:lstStyle/>
                    <a:p>
                      <a:r>
                        <a:t>30–60 دقیقه</a:t>
                      </a:r>
                    </a:p>
                  </a:txBody>
                  <a:tcPr/>
                </a:tc>
                <a:extLst>
                  <a:ext uri="{0D108BD9-81ED-4DB2-BD59-A6C34878D82A}">
                    <a16:rowId xmlns:a16="http://schemas.microsoft.com/office/drawing/2014/main" val="10002"/>
                  </a:ext>
                </a:extLst>
              </a:tr>
              <a:tr h="731520">
                <a:tc>
                  <a:txBody>
                    <a:bodyPr/>
                    <a:lstStyle/>
                    <a:p>
                      <a:r>
                        <a:t>رمی‌فنتانیل IV</a:t>
                      </a:r>
                    </a:p>
                  </a:txBody>
                  <a:tcPr/>
                </a:tc>
                <a:tc>
                  <a:txBody>
                    <a:bodyPr/>
                    <a:lstStyle/>
                    <a:p>
                      <a:r>
                        <a:t>0.1–0.15 mcg/kg/min</a:t>
                      </a:r>
                    </a:p>
                  </a:txBody>
                  <a:tcPr/>
                </a:tc>
                <a:tc>
                  <a:txBody>
                    <a:bodyPr/>
                    <a:lstStyle/>
                    <a:p>
                      <a:r>
                        <a:t>1 دقیقه</a:t>
                      </a:r>
                    </a:p>
                  </a:txBody>
                  <a:tcPr/>
                </a:tc>
                <a:tc>
                  <a:txBody>
                    <a:bodyPr/>
                    <a:lstStyle/>
                    <a:p>
                      <a:r>
                        <a:t>5–10 دقیقه</a:t>
                      </a:r>
                    </a:p>
                  </a:txBody>
                  <a:tcPr/>
                </a:tc>
                <a:extLst>
                  <a:ext uri="{0D108BD9-81ED-4DB2-BD59-A6C34878D82A}">
                    <a16:rowId xmlns:a16="http://schemas.microsoft.com/office/drawing/2014/main" val="10003"/>
                  </a:ext>
                </a:extLst>
              </a:tr>
              <a:tr h="731520">
                <a:tc>
                  <a:txBody>
                    <a:bodyPr/>
                    <a:lstStyle/>
                    <a:p>
                      <a:r>
                        <a:t>میدازولام IV</a:t>
                      </a:r>
                    </a:p>
                  </a:txBody>
                  <a:tcPr/>
                </a:tc>
                <a:tc>
                  <a:txBody>
                    <a:bodyPr/>
                    <a:lstStyle/>
                    <a:p>
                      <a:r>
                        <a:t>1–1.5 mg</a:t>
                      </a:r>
                    </a:p>
                  </a:txBody>
                  <a:tcPr/>
                </a:tc>
                <a:tc>
                  <a:txBody>
                    <a:bodyPr/>
                    <a:lstStyle/>
                    <a:p>
                      <a:r>
                        <a:t>2–3 دقیقه</a:t>
                      </a:r>
                    </a:p>
                  </a:txBody>
                  <a:tcPr/>
                </a:tc>
                <a:tc>
                  <a:txBody>
                    <a:bodyPr/>
                    <a:lstStyle/>
                    <a:p>
                      <a:r>
                        <a:t>30–60 دقیقه</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66538-7E55-43AB-9F47-B980323CD925}"/>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CC1D6B16-0AD7-4471-BEC8-C623B8B2B02B}"/>
              </a:ext>
            </a:extLst>
          </p:cNvPr>
          <p:cNvSpPr txBox="1"/>
          <p:nvPr/>
        </p:nvSpPr>
        <p:spPr>
          <a:xfrm>
            <a:off x="1" y="2825319"/>
            <a:ext cx="8806374" cy="1384995"/>
          </a:xfrm>
          <a:prstGeom prst="rect">
            <a:avLst/>
          </a:prstGeom>
          <a:noFill/>
        </p:spPr>
        <p:txBody>
          <a:bodyPr wrap="square">
            <a:spAutoFit/>
          </a:bodyPr>
          <a:lstStyle/>
          <a:p>
            <a:r>
              <a:rPr lang="fa-IR" sz="2800" b="0" i="0" u="none" strike="noStrike" baseline="0" dirty="0">
                <a:latin typeface="B Nazanin"/>
              </a:rPr>
              <a:t>ولي در فاصله </a:t>
            </a:r>
            <a:r>
              <a:rPr lang="fa-IR" sz="2800" dirty="0">
                <a:latin typeface="B Nazanin"/>
              </a:rPr>
              <a:t>زپس از تزريق عضلاني مپريدين به مادر، اگر نوزاد در فاصله 3 2 ساعت به دنيا بيايد بيشترين دپرسيون تنفسي را ماني </a:t>
            </a:r>
            <a:r>
              <a:rPr lang="fa-IR" sz="2800" b="0" i="0" u="none" strike="noStrike" baseline="0" dirty="0">
                <a:latin typeface="B Nazanin"/>
              </a:rPr>
              <a:t>1 ساعت و يا پس از 4 ساعت اين احتمال حداقل است</a:t>
            </a:r>
            <a:endParaRPr lang="en-US" sz="2800" dirty="0"/>
          </a:p>
        </p:txBody>
      </p:sp>
    </p:spTree>
    <p:extLst>
      <p:ext uri="{BB962C8B-B14F-4D97-AF65-F5344CB8AC3E}">
        <p14:creationId xmlns:p14="http://schemas.microsoft.com/office/powerpoint/2010/main" val="3144133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B1079-2BC8-4116-A96B-8C24AF1ED1BA}"/>
              </a:ext>
            </a:extLst>
          </p:cNvPr>
          <p:cNvSpPr>
            <a:spLocks noGrp="1"/>
          </p:cNvSpPr>
          <p:nvPr>
            <p:ph type="title"/>
          </p:nvPr>
        </p:nvSpPr>
        <p:spPr/>
        <p:txBody>
          <a:bodyPr/>
          <a:lstStyle/>
          <a:p>
            <a:r>
              <a:rPr lang="fa-IR" sz="4400" b="0" i="0" u="none" strike="noStrike" baseline="0" dirty="0">
                <a:latin typeface="B Nazanin"/>
              </a:rPr>
              <a:t>پرومتازين</a:t>
            </a:r>
            <a:endParaRPr lang="en-US" dirty="0"/>
          </a:p>
        </p:txBody>
      </p:sp>
      <p:sp>
        <p:nvSpPr>
          <p:cNvPr id="4" name="TextBox 3">
            <a:extLst>
              <a:ext uri="{FF2B5EF4-FFF2-40B4-BE49-F238E27FC236}">
                <a16:creationId xmlns:a16="http://schemas.microsoft.com/office/drawing/2014/main" id="{48014B1F-ADE7-4C5A-97A4-5D36F9FEEE49}"/>
              </a:ext>
            </a:extLst>
          </p:cNvPr>
          <p:cNvSpPr txBox="1"/>
          <p:nvPr/>
        </p:nvSpPr>
        <p:spPr>
          <a:xfrm>
            <a:off x="2286000" y="3102318"/>
            <a:ext cx="4572000" cy="1384995"/>
          </a:xfrm>
          <a:prstGeom prst="rect">
            <a:avLst/>
          </a:prstGeom>
          <a:noFill/>
        </p:spPr>
        <p:txBody>
          <a:bodyPr wrap="square">
            <a:spAutoFit/>
          </a:bodyPr>
          <a:lstStyle/>
          <a:p>
            <a:r>
              <a:rPr lang="fa-IR" sz="2800" b="0" i="0" u="none" strike="noStrike" baseline="0" dirty="0">
                <a:latin typeface="B Nazanin"/>
              </a:rPr>
              <a:t>51  25 تزريق عضلاني براي پيشگيري از تهوع ناشي از</a:t>
            </a:r>
            <a:r>
              <a:rPr lang="fa-IR" sz="1800" b="0" i="0" u="none" strike="noStrike" baseline="0" dirty="0">
                <a:latin typeface="B Nazanin"/>
              </a:rPr>
              <a:t> </a:t>
            </a:r>
            <a:r>
              <a:rPr lang="fa-IR" sz="2800" b="0" i="0" u="none" strike="noStrike" baseline="0" dirty="0">
                <a:latin typeface="B Nazanin"/>
              </a:rPr>
              <a:t>مپردين مي تواند استفاده مي شود. </a:t>
            </a:r>
            <a:r>
              <a:rPr lang="en-US" sz="1800" b="0" i="0" u="none" strike="noStrike" baseline="0" dirty="0">
                <a:latin typeface="Times New Roman" panose="02020603050405020304" pitchFamily="18" charset="0"/>
              </a:rPr>
              <a:t>mg</a:t>
            </a:r>
            <a:endParaRPr lang="en-US" dirty="0"/>
          </a:p>
        </p:txBody>
      </p:sp>
    </p:spTree>
    <p:extLst>
      <p:ext uri="{BB962C8B-B14F-4D97-AF65-F5344CB8AC3E}">
        <p14:creationId xmlns:p14="http://schemas.microsoft.com/office/powerpoint/2010/main" val="380597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9914C-203C-4ACE-A244-12DB59FEC0E5}"/>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84EE4C83-1BC9-42CF-92CE-82C1C3659148}"/>
              </a:ext>
            </a:extLst>
          </p:cNvPr>
          <p:cNvSpPr txBox="1"/>
          <p:nvPr/>
        </p:nvSpPr>
        <p:spPr>
          <a:xfrm>
            <a:off x="2286000" y="2409821"/>
            <a:ext cx="4572000" cy="4401205"/>
          </a:xfrm>
          <a:prstGeom prst="rect">
            <a:avLst/>
          </a:prstGeom>
          <a:noFill/>
        </p:spPr>
        <p:txBody>
          <a:bodyPr wrap="square">
            <a:spAutoFit/>
          </a:bodyPr>
          <a:lstStyle/>
          <a:p>
            <a:pPr algn="l"/>
            <a:r>
              <a:rPr lang="fa-IR" sz="2800" b="0" i="0" u="none" strike="noStrike" baseline="0" dirty="0">
                <a:latin typeface="B Nazanin"/>
              </a:rPr>
              <a:t>با تجويز طولاني مدت رمي فنتانيل تجمع دارو رخ نمي دهد. اين دارو يك تضعيف كننده قوي تنفسي است بنابر اين بايد حتما با مراقبت كامل و تنظيم دقيق دوز تجويز گردد و بهتر است با</a:t>
            </a:r>
          </a:p>
          <a:p>
            <a:pPr algn="l"/>
            <a:endParaRPr lang="fa-IR" sz="2800" b="0" i="0" u="none" strike="noStrike" baseline="0" dirty="0">
              <a:latin typeface="Times New Roman" panose="02020603050405020304" pitchFamily="18" charset="0"/>
            </a:endParaRPr>
          </a:p>
          <a:p>
            <a:pPr algn="l"/>
            <a:r>
              <a:rPr lang="fa-IR" sz="2800" b="0" i="0" u="none" strike="noStrike" baseline="0" dirty="0">
                <a:latin typeface="B Nazanin"/>
              </a:rPr>
              <a:t>استفاده از پمپ هاي انفوزيون داراي</a:t>
            </a:r>
          </a:p>
          <a:p>
            <a:pPr algn="l"/>
            <a:r>
              <a:rPr lang="fa-IR" sz="2800" b="0" i="0" u="none" strike="noStrike" baseline="0" dirty="0">
                <a:latin typeface="B Nazanin"/>
              </a:rPr>
              <a:t>تنظيم شود.</a:t>
            </a:r>
            <a:r>
              <a:rPr lang="en-US" sz="2800" b="0" i="0" u="none" strike="noStrike" baseline="0" dirty="0">
                <a:latin typeface="Times New Roman" panose="02020603050405020304" pitchFamily="18" charset="0"/>
              </a:rPr>
              <a:t> lockout</a:t>
            </a:r>
            <a:endParaRPr lang="fa-IR" sz="2800" b="0" i="0" u="none" strike="noStrike" baseline="0" dirty="0">
              <a:latin typeface="B Nazanin"/>
            </a:endParaRPr>
          </a:p>
          <a:p>
            <a:pPr algn="l"/>
            <a:r>
              <a:rPr lang="fa-IR" sz="2800" b="0" i="0" u="none" strike="noStrike" baseline="0" dirty="0">
                <a:latin typeface="B Nazanin"/>
              </a:rPr>
              <a:t> رمي فنتانيل انتخاب ارجح در بين روشهاي غير نوروآگزيال است. </a:t>
            </a:r>
            <a:endParaRPr lang="en-US" sz="2800" dirty="0"/>
          </a:p>
        </p:txBody>
      </p:sp>
    </p:spTree>
    <p:extLst>
      <p:ext uri="{BB962C8B-B14F-4D97-AF65-F5344CB8AC3E}">
        <p14:creationId xmlns:p14="http://schemas.microsoft.com/office/powerpoint/2010/main" val="211579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8FCD3-EC01-44AC-AF8B-F2CEA96BB090}"/>
              </a:ext>
            </a:extLst>
          </p:cNvPr>
          <p:cNvSpPr>
            <a:spLocks noGrp="1"/>
          </p:cNvSpPr>
          <p:nvPr>
            <p:ph type="title"/>
          </p:nvPr>
        </p:nvSpPr>
        <p:spPr/>
        <p:txBody>
          <a:bodyPr/>
          <a:lstStyle/>
          <a:p>
            <a:endParaRPr lang="en-US" dirty="0"/>
          </a:p>
        </p:txBody>
      </p:sp>
      <p:sp>
        <p:nvSpPr>
          <p:cNvPr id="4" name="TextBox 3">
            <a:extLst>
              <a:ext uri="{FF2B5EF4-FFF2-40B4-BE49-F238E27FC236}">
                <a16:creationId xmlns:a16="http://schemas.microsoft.com/office/drawing/2014/main" id="{4A083A94-3711-4F3A-925C-FFFB8F02F88D}"/>
              </a:ext>
            </a:extLst>
          </p:cNvPr>
          <p:cNvSpPr txBox="1"/>
          <p:nvPr/>
        </p:nvSpPr>
        <p:spPr>
          <a:xfrm>
            <a:off x="2286000" y="2686819"/>
            <a:ext cx="4572000" cy="2677656"/>
          </a:xfrm>
          <a:prstGeom prst="rect">
            <a:avLst/>
          </a:prstGeom>
          <a:noFill/>
        </p:spPr>
        <p:txBody>
          <a:bodyPr wrap="square">
            <a:spAutoFit/>
          </a:bodyPr>
          <a:lstStyle/>
          <a:p>
            <a:pPr algn="l"/>
            <a:r>
              <a:rPr lang="fa-IR" sz="2800" b="1" i="0" u="none" strike="noStrike" baseline="0" dirty="0">
                <a:latin typeface="B Nazanin,Bold"/>
              </a:rPr>
              <a:t>عوارض اپيوئيدهاي سيستميك :</a:t>
            </a:r>
          </a:p>
          <a:p>
            <a:pPr algn="r"/>
            <a:r>
              <a:rPr lang="fa-IR" sz="2800" b="0" i="0" u="none" strike="noStrike" baseline="0" dirty="0">
                <a:latin typeface="B Nazanin"/>
              </a:rPr>
              <a:t> تهوع و استفراغ</a:t>
            </a:r>
          </a:p>
          <a:p>
            <a:pPr algn="r"/>
            <a:r>
              <a:rPr lang="fa-IR" sz="2800" b="0" i="0" u="none" strike="noStrike" baseline="0" dirty="0">
                <a:latin typeface="B Nazanin"/>
              </a:rPr>
              <a:t>1. -  احتمال دپرسيون تنفسي در مادر و نوزاد كه در صورت وقوع، نالوكسان با دوز ميكرو 4-1 / كيلوگرم استفاده مي شود</a:t>
            </a:r>
            <a:endParaRPr lang="en-US" sz="2800" dirty="0"/>
          </a:p>
        </p:txBody>
      </p:sp>
    </p:spTree>
    <p:extLst>
      <p:ext uri="{BB962C8B-B14F-4D97-AF65-F5344CB8AC3E}">
        <p14:creationId xmlns:p14="http://schemas.microsoft.com/office/powerpoint/2010/main" val="4242725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FDFAD-C9EC-4E7C-824E-1760C202AF1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5080379-72DD-42F9-8506-44A50C714300}"/>
              </a:ext>
            </a:extLst>
          </p:cNvPr>
          <p:cNvPicPr>
            <a:picLocks noGrp="1" noChangeAspect="1"/>
          </p:cNvPicPr>
          <p:nvPr>
            <p:ph idx="1"/>
          </p:nvPr>
        </p:nvPicPr>
        <p:blipFill>
          <a:blip r:embed="rId2"/>
          <a:stretch>
            <a:fillRect/>
          </a:stretch>
        </p:blipFill>
        <p:spPr>
          <a:xfrm>
            <a:off x="1036241" y="2052638"/>
            <a:ext cx="6293643" cy="4195762"/>
          </a:xfrm>
        </p:spPr>
      </p:pic>
    </p:spTree>
    <p:extLst>
      <p:ext uri="{BB962C8B-B14F-4D97-AF65-F5344CB8AC3E}">
        <p14:creationId xmlns:p14="http://schemas.microsoft.com/office/powerpoint/2010/main" val="208982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جایگاه درمان‌های سیستمیک در زایمان بی‌درد</a:t>
            </a:r>
          </a:p>
        </p:txBody>
      </p:sp>
      <p:sp>
        <p:nvSpPr>
          <p:cNvPr id="3" name="Content Placeholder 2"/>
          <p:cNvSpPr>
            <a:spLocks noGrp="1"/>
          </p:cNvSpPr>
          <p:nvPr>
            <p:ph idx="1"/>
          </p:nvPr>
        </p:nvSpPr>
        <p:spPr/>
        <p:txBody>
          <a:bodyPr/>
          <a:lstStyle/>
          <a:p>
            <a:r>
              <a:t>روش‌های غیرنوروآگزیال</a:t>
            </a:r>
          </a:p>
          <a:p>
            <a:r>
              <a:t>کاربرد در موارد منع یا عدم دسترسی به نوروآگزیال</a:t>
            </a:r>
          </a:p>
          <a:p>
            <a:r>
              <a:t>نیازمند پایش دقیق مادر و جنین</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AD04-980A-40FE-BC5F-FD9DA3014E59}"/>
              </a:ext>
            </a:extLst>
          </p:cNvPr>
          <p:cNvSpPr>
            <a:spLocks noGrp="1"/>
          </p:cNvSpPr>
          <p:nvPr>
            <p:ph type="title"/>
          </p:nvPr>
        </p:nvSpPr>
        <p:spPr/>
        <p:txBody>
          <a:bodyPr/>
          <a:lstStyle/>
          <a:p>
            <a:pPr algn="ctr"/>
            <a:r>
              <a:rPr lang="en-US" dirty="0"/>
              <a:t>Entonox</a:t>
            </a:r>
          </a:p>
        </p:txBody>
      </p:sp>
      <p:pic>
        <p:nvPicPr>
          <p:cNvPr id="5" name="Content Placeholder 4">
            <a:extLst>
              <a:ext uri="{FF2B5EF4-FFF2-40B4-BE49-F238E27FC236}">
                <a16:creationId xmlns:a16="http://schemas.microsoft.com/office/drawing/2014/main" id="{C9867DC2-6E24-43E4-AF35-23CC9E502301}"/>
              </a:ext>
            </a:extLst>
          </p:cNvPr>
          <p:cNvPicPr>
            <a:picLocks noGrp="1" noChangeAspect="1"/>
          </p:cNvPicPr>
          <p:nvPr>
            <p:ph idx="1"/>
          </p:nvPr>
        </p:nvPicPr>
        <p:blipFill>
          <a:blip r:embed="rId2"/>
          <a:stretch>
            <a:fillRect/>
          </a:stretch>
        </p:blipFill>
        <p:spPr>
          <a:xfrm>
            <a:off x="1036241" y="2052638"/>
            <a:ext cx="6293643" cy="4195762"/>
          </a:xfrm>
        </p:spPr>
      </p:pic>
    </p:spTree>
    <p:extLst>
      <p:ext uri="{BB962C8B-B14F-4D97-AF65-F5344CB8AC3E}">
        <p14:creationId xmlns:p14="http://schemas.microsoft.com/office/powerpoint/2010/main" val="1992704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انتونکس (ENTONOX)</a:t>
            </a:r>
          </a:p>
        </p:txBody>
      </p:sp>
      <p:sp>
        <p:nvSpPr>
          <p:cNvPr id="3" name="Content Placeholder 2"/>
          <p:cNvSpPr>
            <a:spLocks noGrp="1"/>
          </p:cNvSpPr>
          <p:nvPr>
            <p:ph idx="1"/>
          </p:nvPr>
        </p:nvSpPr>
        <p:spPr/>
        <p:txBody>
          <a:bodyPr/>
          <a:lstStyle/>
          <a:p>
            <a:r>
              <a:t>ترکیب: 50% نیتروس اکساید + 50% اکسیژن</a:t>
            </a:r>
          </a:p>
          <a:p>
            <a:r>
              <a:t>روش استنشاقی با اثر سریع و برگشت‌پذیر</a:t>
            </a:r>
          </a:p>
          <a:p>
            <a:r>
              <a:t>بی‌دردی خفیف تا متوسط</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6C43-096F-4162-B339-800D3ADA2C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CB15AF-1FA6-4670-993A-4A2F24014ED5}"/>
              </a:ext>
            </a:extLst>
          </p:cNvPr>
          <p:cNvSpPr>
            <a:spLocks noGrp="1"/>
          </p:cNvSpPr>
          <p:nvPr>
            <p:ph idx="1"/>
          </p:nvPr>
        </p:nvSpPr>
        <p:spPr>
          <a:xfrm>
            <a:off x="457200" y="1600200"/>
            <a:ext cx="8229600" cy="4519245"/>
          </a:xfrm>
        </p:spPr>
        <p:txBody>
          <a:bodyPr>
            <a:normAutofit fontScale="92500" lnSpcReduction="10000"/>
          </a:bodyPr>
          <a:lstStyle/>
          <a:p>
            <a:pPr algn="r" rtl="1"/>
            <a:r>
              <a:rPr lang="fa-IR" sz="1800" b="0" i="0" u="none" strike="noStrike" baseline="0" dirty="0">
                <a:latin typeface="B Nazanin"/>
              </a:rPr>
              <a:t>روش انجام</a:t>
            </a:r>
            <a:r>
              <a:rPr lang="fa-IR" sz="1800" b="0" i="0" u="none" strike="noStrike" baseline="0" dirty="0">
                <a:latin typeface="Times New Roman" panose="02020603050405020304" pitchFamily="18" charset="0"/>
              </a:rPr>
              <a:t>:</a:t>
            </a:r>
          </a:p>
          <a:p>
            <a:pPr algn="r" rtl="1"/>
            <a:r>
              <a:rPr lang="fa-IR" sz="1800" b="0" i="0" u="none" strike="noStrike" baseline="0" dirty="0">
                <a:latin typeface="B Nazanin"/>
              </a:rPr>
              <a:t>1. باي د خانم باردار را با روش كار آشنا نموده و او را از بروز عوارض گذرا و بي خطرآن آگاه كرد تا از ترس و اضطراب وي كاسته شود. اين عوارض شامل</a:t>
            </a:r>
            <a:r>
              <a:rPr lang="fa-IR" sz="1800" b="0" i="0" u="none" strike="noStrike" baseline="0" dirty="0">
                <a:solidFill>
                  <a:srgbClr val="FF0000"/>
                </a:solidFill>
                <a:latin typeface="B Nazanin"/>
              </a:rPr>
              <a:t>: سرگيجه،</a:t>
            </a:r>
          </a:p>
          <a:p>
            <a:pPr algn="r" rtl="1"/>
            <a:r>
              <a:rPr lang="fa-IR" sz="1800" b="0" i="0" u="none" strike="noStrike" baseline="0" dirty="0">
                <a:solidFill>
                  <a:srgbClr val="FF0000"/>
                </a:solidFill>
                <a:latin typeface="B Nazanin"/>
              </a:rPr>
              <a:t> خواب آلودگي، سنگيني سر،</a:t>
            </a:r>
          </a:p>
          <a:p>
            <a:pPr algn="r" rtl="1"/>
            <a:r>
              <a:rPr lang="fa-IR" sz="1800" b="0" i="0" u="none" strike="noStrike" baseline="0" dirty="0">
                <a:solidFill>
                  <a:srgbClr val="FF0000"/>
                </a:solidFill>
                <a:latin typeface="B Nazanin"/>
              </a:rPr>
              <a:t>احساس سبكي سر،</a:t>
            </a:r>
          </a:p>
          <a:p>
            <a:pPr algn="r" rtl="1"/>
            <a:r>
              <a:rPr lang="fa-IR" sz="1800" b="0" i="0" u="none" strike="noStrike" baseline="0" dirty="0">
                <a:solidFill>
                  <a:srgbClr val="FF0000"/>
                </a:solidFill>
                <a:latin typeface="B Nazanin"/>
              </a:rPr>
              <a:t> رخوت و سستي،</a:t>
            </a:r>
          </a:p>
          <a:p>
            <a:pPr algn="r" rtl="1"/>
            <a:r>
              <a:rPr lang="fa-IR" sz="1800" b="0" i="0" u="none" strike="noStrike" baseline="0" dirty="0">
                <a:solidFill>
                  <a:srgbClr val="FF0000"/>
                </a:solidFill>
                <a:latin typeface="B Nazanin"/>
              </a:rPr>
              <a:t> گزگز و مور مور نوك انگشتان و دور لبها،</a:t>
            </a:r>
          </a:p>
          <a:p>
            <a:pPr algn="r" rtl="1"/>
            <a:r>
              <a:rPr lang="fa-IR" sz="1800" b="0" i="0" u="none" strike="noStrike" baseline="0" dirty="0">
                <a:solidFill>
                  <a:srgbClr val="FF0000"/>
                </a:solidFill>
                <a:latin typeface="B Nazanin"/>
              </a:rPr>
              <a:t> خشكي دهان، تهوع، استفراغ،</a:t>
            </a:r>
          </a:p>
          <a:p>
            <a:pPr algn="r" rtl="1"/>
            <a:r>
              <a:rPr lang="fa-IR" sz="1800" b="0" i="0" u="none" strike="noStrike" baseline="0" dirty="0">
                <a:solidFill>
                  <a:srgbClr val="FF0000"/>
                </a:solidFill>
                <a:latin typeface="B Nazanin"/>
              </a:rPr>
              <a:t> افت فشار خون و كاهش برون ده قلبي، </a:t>
            </a:r>
          </a:p>
          <a:p>
            <a:pPr algn="r" rtl="1"/>
            <a:r>
              <a:rPr lang="fa-IR" sz="1800" b="0" i="0" u="none" strike="noStrike" baseline="0" dirty="0">
                <a:solidFill>
                  <a:srgbClr val="FF0000"/>
                </a:solidFill>
                <a:latin typeface="B Nazanin"/>
              </a:rPr>
              <a:t>احتمال ازدياد بيش از حد دوز</a:t>
            </a:r>
          </a:p>
          <a:p>
            <a:pPr algn="r"/>
            <a:r>
              <a:rPr lang="fa-IR" sz="1800" b="0" i="0" u="none" strike="noStrike" baseline="0" dirty="0">
                <a:latin typeface="B Nazanin"/>
              </a:rPr>
              <a:t>و كاهش سطح هوشياري است</a:t>
            </a:r>
            <a:r>
              <a:rPr lang="fa-IR" sz="1800" b="0" i="0" u="none" strike="noStrike" baseline="0" dirty="0">
                <a:latin typeface="Times New Roman" panose="02020603050405020304" pitchFamily="18" charset="0"/>
              </a:rPr>
              <a:t>.</a:t>
            </a:r>
          </a:p>
          <a:p>
            <a:pPr algn="l" rtl="1"/>
            <a:r>
              <a:rPr lang="fa-IR" sz="1800" b="0" i="0" u="none" strike="noStrike" baseline="0" dirty="0">
                <a:latin typeface="Times New Roman" panose="02020603050405020304" pitchFamily="18" charset="0"/>
              </a:rPr>
              <a:t> </a:t>
            </a:r>
            <a:r>
              <a:rPr lang="fa-IR" sz="1800" b="0" i="0" u="none" strike="noStrike" baseline="0" dirty="0">
                <a:latin typeface="B Nazanin"/>
              </a:rPr>
              <a:t>در صورت بروز عوارض فوق مصرف گاز را متوقف كنيد و حمايت راه هوايي را انجام دهيد تا وضعيت مادر بهبود يابد. پس از بهبودي مجدداً </a:t>
            </a:r>
            <a:r>
              <a:rPr lang="fa-IR" sz="1800" b="0" i="0" u="none" strike="noStrike" baseline="0" dirty="0">
                <a:latin typeface="Times New Roman" panose="02020603050405020304" pitchFamily="18" charset="0"/>
              </a:rPr>
              <a:t>(</a:t>
            </a:r>
            <a:r>
              <a:rPr lang="en-US" sz="1800" b="0" i="0" u="none" strike="noStrike" baseline="0" dirty="0">
                <a:latin typeface="Times New Roman" panose="02020603050405020304" pitchFamily="18" charset="0"/>
              </a:rPr>
              <a:t>Over Dose)</a:t>
            </a:r>
          </a:p>
        </p:txBody>
      </p:sp>
    </p:spTree>
    <p:extLst>
      <p:ext uri="{BB962C8B-B14F-4D97-AF65-F5344CB8AC3E}">
        <p14:creationId xmlns:p14="http://schemas.microsoft.com/office/powerpoint/2010/main" val="2684331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6C43-096F-4162-B339-800D3ADA2C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CB15AF-1FA6-4670-993A-4A2F24014ED5}"/>
              </a:ext>
            </a:extLst>
          </p:cNvPr>
          <p:cNvSpPr>
            <a:spLocks noGrp="1"/>
          </p:cNvSpPr>
          <p:nvPr>
            <p:ph idx="1"/>
          </p:nvPr>
        </p:nvSpPr>
        <p:spPr>
          <a:xfrm>
            <a:off x="457200" y="1600200"/>
            <a:ext cx="8229600" cy="4519245"/>
          </a:xfrm>
        </p:spPr>
        <p:txBody>
          <a:bodyPr>
            <a:normAutofit/>
          </a:bodyPr>
          <a:lstStyle/>
          <a:p>
            <a:pPr algn="r" rtl="1"/>
            <a:r>
              <a:rPr lang="fa-IR" sz="1800" b="0" i="0" u="none" strike="noStrike" baseline="0" dirty="0">
                <a:latin typeface="B Nazanin"/>
              </a:rPr>
              <a:t>مي توان گاز را با غلظت كم شروع كرد.</a:t>
            </a:r>
          </a:p>
          <a:p>
            <a:pPr algn="l"/>
            <a:endParaRPr lang="fa-IR" sz="1800" b="0" i="0" u="none" strike="noStrike" baseline="0" dirty="0">
              <a:latin typeface="B Nazanin"/>
            </a:endParaRPr>
          </a:p>
          <a:p>
            <a:pPr algn="r" rtl="1"/>
            <a:r>
              <a:rPr lang="fa-IR" sz="1800" b="0" i="0" u="none" strike="noStrike" baseline="0" dirty="0">
                <a:latin typeface="B Nazanin"/>
              </a:rPr>
              <a:t>2 </a:t>
            </a:r>
            <a:r>
              <a:rPr lang="fa-IR" sz="1800" b="0" i="0" u="none" strike="noStrike" baseline="0" dirty="0">
                <a:latin typeface="Times New Roman" panose="02020603050405020304" pitchFamily="18" charset="0"/>
              </a:rPr>
              <a:t>. </a:t>
            </a:r>
            <a:r>
              <a:rPr lang="fa-IR" sz="1800" b="0" i="0" u="none" strike="noStrike" baseline="0" dirty="0">
                <a:latin typeface="B Nazanin"/>
              </a:rPr>
              <a:t>بايد از برقراري تهويه اتاق مطمئن شد و دماي اتاق را بالاي 10 درجه سانتيگراد نگه داشت</a:t>
            </a:r>
            <a:r>
              <a:rPr lang="fa-IR" sz="1800" b="0" i="0" u="none" strike="noStrike" baseline="0" dirty="0">
                <a:latin typeface="Times New Roman" panose="02020603050405020304" pitchFamily="18" charset="0"/>
              </a:rPr>
              <a:t>.</a:t>
            </a:r>
          </a:p>
          <a:p>
            <a:pPr algn="r" rtl="1"/>
            <a:r>
              <a:rPr lang="fa-IR" sz="1800" b="0" i="0" u="none" strike="noStrike" baseline="0" dirty="0">
                <a:latin typeface="B Nazanin"/>
              </a:rPr>
              <a:t>3 </a:t>
            </a:r>
            <a:r>
              <a:rPr lang="fa-IR" sz="1800" b="0" i="0" u="none" strike="noStrike" baseline="0" dirty="0">
                <a:latin typeface="Times New Roman" panose="02020603050405020304" pitchFamily="18" charset="0"/>
              </a:rPr>
              <a:t>. </a:t>
            </a:r>
            <a:r>
              <a:rPr lang="fa-IR" sz="1800" b="0" i="0" u="none" strike="noStrike" baseline="0" dirty="0">
                <a:latin typeface="B Nazanin"/>
              </a:rPr>
              <a:t>استنشاق گاز بايد 30 ثانيه قبل از انقباض )اگر انقباضات منظم باشد( يا بلافاصله با شروع انقباضات آغاز شود و تا زماني كه انقباض شروع به كاهش ميكند ادامه يابد</a:t>
            </a:r>
            <a:r>
              <a:rPr lang="fa-IR" sz="1800" b="0" i="0" u="none" strike="noStrike" baseline="0" dirty="0">
                <a:latin typeface="Times New Roman" panose="02020603050405020304" pitchFamily="18" charset="0"/>
              </a:rPr>
              <a:t>. </a:t>
            </a:r>
            <a:r>
              <a:rPr lang="fa-IR" sz="1800" b="0" i="0" u="none" strike="noStrike" baseline="0" dirty="0">
                <a:latin typeface="B Nazanin"/>
              </a:rPr>
              <a:t>ماسك بايد كاملاً اندازه و</a:t>
            </a:r>
          </a:p>
          <a:p>
            <a:pPr algn="r" rtl="1"/>
            <a:r>
              <a:rPr lang="fa-IR" sz="1800" b="0" i="0" u="none" strike="noStrike" baseline="0" dirty="0">
                <a:latin typeface="B Nazanin"/>
              </a:rPr>
              <a:t>مطابق با صورت وي باشد.</a:t>
            </a:r>
          </a:p>
          <a:p>
            <a:pPr algn="r" rtl="1"/>
            <a:r>
              <a:rPr lang="fa-IR" sz="1800" b="0" i="0" u="none" strike="noStrike" baseline="0" dirty="0">
                <a:latin typeface="B Nazanin"/>
              </a:rPr>
              <a:t>خانم باردار را بايد به تمركز روي تنفسهايش تشويق كرد و مدل تنفسي )دم عميق- مكث در پايان دم- بازدم آهسته - استراحت</a:t>
            </a:r>
            <a:r>
              <a:rPr lang="fa-IR" sz="1800" b="0" i="0" u="none" strike="noStrike" baseline="0" dirty="0">
                <a:latin typeface="Times New Roman" panose="02020603050405020304" pitchFamily="18" charset="0"/>
              </a:rPr>
              <a:t>) </a:t>
            </a:r>
            <a:r>
              <a:rPr lang="fa-IR" sz="1800" b="0" i="0" u="none" strike="noStrike" baseline="0" dirty="0">
                <a:latin typeface="B Nazanin"/>
              </a:rPr>
              <a:t>را به او يادآوري نمود.</a:t>
            </a:r>
          </a:p>
          <a:p>
            <a:pPr algn="r" rtl="1"/>
            <a:r>
              <a:rPr lang="fa-IR" sz="1800" b="0" i="0" u="none" strike="noStrike" baseline="0" dirty="0">
                <a:latin typeface="B Nazanin"/>
              </a:rPr>
              <a:t> دم و بازدم هردو درون ماسك انجام مي</a:t>
            </a:r>
          </a:p>
        </p:txBody>
      </p:sp>
    </p:spTree>
    <p:extLst>
      <p:ext uri="{BB962C8B-B14F-4D97-AF65-F5344CB8AC3E}">
        <p14:creationId xmlns:p14="http://schemas.microsoft.com/office/powerpoint/2010/main" val="2911675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6C43-096F-4162-B339-800D3ADA2C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CB15AF-1FA6-4670-993A-4A2F24014ED5}"/>
              </a:ext>
            </a:extLst>
          </p:cNvPr>
          <p:cNvSpPr>
            <a:spLocks noGrp="1"/>
          </p:cNvSpPr>
          <p:nvPr>
            <p:ph idx="1"/>
          </p:nvPr>
        </p:nvSpPr>
        <p:spPr/>
        <p:txBody>
          <a:bodyPr>
            <a:normAutofit/>
          </a:bodyPr>
          <a:lstStyle/>
          <a:p>
            <a:pPr algn="r" rtl="1"/>
            <a:r>
              <a:rPr lang="fa-IR" sz="1800" b="0" i="0" u="none" strike="noStrike" baseline="0" dirty="0">
                <a:latin typeface="B Nazanin"/>
              </a:rPr>
              <a:t>نكته: مادر در كلاسهاي آمادگي براي زايمان نحوه تنفس صحيح را آموزش مي بيند</a:t>
            </a:r>
            <a:r>
              <a:rPr lang="fa-IR" sz="1800" b="0" i="0" u="none" strike="noStrike" baseline="0" dirty="0">
                <a:latin typeface="Times New Roman" panose="02020603050405020304" pitchFamily="18" charset="0"/>
              </a:rPr>
              <a:t>.</a:t>
            </a:r>
          </a:p>
          <a:p>
            <a:pPr algn="r" rtl="1"/>
            <a:r>
              <a:rPr lang="fa-IR" sz="1800" b="0" i="0" u="none" strike="noStrike" baseline="0" dirty="0">
                <a:latin typeface="B Nazanin"/>
              </a:rPr>
              <a:t>4 </a:t>
            </a:r>
            <a:r>
              <a:rPr lang="fa-IR" sz="1800" b="0" i="0" u="none" strike="noStrike" baseline="0" dirty="0">
                <a:latin typeface="Times New Roman" panose="02020603050405020304" pitchFamily="18" charset="0"/>
              </a:rPr>
              <a:t>. </a:t>
            </a:r>
            <a:r>
              <a:rPr lang="fa-IR" sz="1800" b="0" i="0" u="none" strike="noStrike" baseline="0" dirty="0">
                <a:latin typeface="B Nazanin"/>
              </a:rPr>
              <a:t>زماني كه درد )انقباض رحم( به پايان رسيد خانم باردار بايد ماسك را از روي صورت خود برداشته و از هواي اتاق استنشاق نمايد.</a:t>
            </a:r>
            <a:r>
              <a:rPr lang="fa-IR" sz="1800" b="0" i="0" u="none" strike="noStrike" baseline="0" dirty="0">
                <a:latin typeface="Times New Roman" panose="02020603050405020304" pitchFamily="18" charset="0"/>
              </a:rPr>
              <a:t>(</a:t>
            </a:r>
            <a:r>
              <a:rPr lang="fa-IR" sz="1800" b="0" i="0" u="none" strike="noStrike" baseline="0" dirty="0">
                <a:latin typeface="B Nazanin"/>
              </a:rPr>
              <a:t>تنفس معمولي(</a:t>
            </a:r>
          </a:p>
          <a:p>
            <a:pPr algn="r" rtl="1"/>
            <a:r>
              <a:rPr lang="fa-IR" sz="1800" b="0" i="0" u="none" strike="noStrike" baseline="0" dirty="0">
                <a:latin typeface="B Nazanin"/>
              </a:rPr>
              <a:t>5 </a:t>
            </a:r>
            <a:r>
              <a:rPr lang="fa-IR" sz="1800" b="0" i="0" u="none" strike="noStrike" baseline="0" dirty="0">
                <a:latin typeface="Times New Roman" panose="02020603050405020304" pitchFamily="18" charset="0"/>
              </a:rPr>
              <a:t>. </a:t>
            </a:r>
            <a:r>
              <a:rPr lang="fa-IR" sz="1800" b="0" i="0" u="none" strike="noStrike" baseline="0" dirty="0">
                <a:latin typeface="B Nazanin"/>
              </a:rPr>
              <a:t>در صورتي كه همكاري خانم باردار مختل شود يا هوشياري او كاهش يابد، تجويز گاز را قطع نموده و به جاي آن اكسيژن داده شود</a:t>
            </a:r>
            <a:r>
              <a:rPr lang="fa-IR" sz="1800" b="0" i="0" u="none" strike="noStrike" baseline="0" dirty="0">
                <a:latin typeface="Times New Roman" panose="02020603050405020304" pitchFamily="18" charset="0"/>
              </a:rPr>
              <a:t>.</a:t>
            </a:r>
          </a:p>
          <a:p>
            <a:pPr algn="r" rtl="1"/>
            <a:r>
              <a:rPr lang="fa-IR" sz="1800" b="0" i="0" u="none" strike="noStrike" baseline="0" dirty="0">
                <a:latin typeface="B Nazanin"/>
              </a:rPr>
              <a:t>6. در مرحله دوم زايمان خانم باردار بايد قبل از هر زور زدن 3 -2 نفس عميق بكشد</a:t>
            </a:r>
            <a:r>
              <a:rPr lang="fa-IR" sz="1800" b="0" i="0" u="none" strike="noStrike" baseline="0" dirty="0">
                <a:latin typeface="Times New Roman" panose="02020603050405020304" pitchFamily="18" charset="0"/>
              </a:rPr>
              <a:t>. </a:t>
            </a:r>
            <a:endParaRPr lang="fa-IR" sz="1800" b="0" i="0" u="none" strike="noStrike" baseline="0" dirty="0">
              <a:latin typeface="B Nazanin"/>
            </a:endParaRPr>
          </a:p>
          <a:p>
            <a:pPr algn="r" rtl="1"/>
            <a:r>
              <a:rPr lang="fa-IR" sz="1800" b="0" i="0" u="none" strike="noStrike" baseline="0" dirty="0">
                <a:latin typeface="B Nazanin"/>
              </a:rPr>
              <a:t>7. قبل يا حين استفاده از انتونكس تجويز اپيوئيدها نبايد انجام شود، در صورت انجام با توجه به اينكه تركيب اين دو باعث كاهش سطح هوشياري مي شود، به دپرسيون تنفسي دقت شود.</a:t>
            </a:r>
          </a:p>
          <a:p>
            <a:pPr algn="r" rtl="1"/>
            <a:r>
              <a:rPr lang="fa-IR" sz="1800" b="0" i="0" u="none" strike="noStrike" baseline="0" dirty="0">
                <a:latin typeface="B Nazanin"/>
              </a:rPr>
              <a:t>. </a:t>
            </a:r>
            <a:r>
              <a:rPr lang="en-US" sz="1800" b="0" i="0" u="none" strike="noStrike" baseline="0" dirty="0">
                <a:latin typeface="B Nazanin"/>
              </a:rPr>
              <a:t>8. </a:t>
            </a:r>
            <a:r>
              <a:rPr lang="fa-IR" sz="1800" b="0" i="0" u="none" strike="noStrike" baseline="0" dirty="0">
                <a:latin typeface="B Nazanin"/>
              </a:rPr>
              <a:t>بيش از 24 ساعت از انتونكس استفاده نشود زيرا ويتامين ب 12 را با مداخله روي سنتز غير فعال </a:t>
            </a:r>
            <a:r>
              <a:rPr lang="en-US" sz="1800" b="0" i="0" u="none" strike="noStrike" baseline="0" dirty="0">
                <a:latin typeface="Times New Roman" panose="02020603050405020304" pitchFamily="18" charset="0"/>
              </a:rPr>
              <a:t>DNA </a:t>
            </a:r>
            <a:r>
              <a:rPr lang="fa-IR" sz="1800" b="0" i="0" u="none" strike="noStrike" baseline="0" dirty="0">
                <a:latin typeface="B Nazanin"/>
              </a:rPr>
              <a:t>مي كند</a:t>
            </a:r>
          </a:p>
        </p:txBody>
      </p:sp>
    </p:spTree>
    <p:extLst>
      <p:ext uri="{BB962C8B-B14F-4D97-AF65-F5344CB8AC3E}">
        <p14:creationId xmlns:p14="http://schemas.microsoft.com/office/powerpoint/2010/main" val="2261290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85D8A-336D-4339-BE4A-70AD45733044}"/>
              </a:ext>
            </a:extLst>
          </p:cNvPr>
          <p:cNvSpPr>
            <a:spLocks noGrp="1"/>
          </p:cNvSpPr>
          <p:nvPr>
            <p:ph type="title"/>
          </p:nvPr>
        </p:nvSpPr>
        <p:spPr/>
        <p:txBody>
          <a:bodyPr>
            <a:normAutofit/>
          </a:bodyPr>
          <a:lstStyle/>
          <a:p>
            <a:r>
              <a:rPr lang="fa-IR" dirty="0"/>
              <a:t>موارد احتیاط</a:t>
            </a:r>
            <a:endParaRPr lang="en-US" dirty="0"/>
          </a:p>
        </p:txBody>
      </p:sp>
      <p:sp>
        <p:nvSpPr>
          <p:cNvPr id="3" name="Content Placeholder 2">
            <a:extLst>
              <a:ext uri="{FF2B5EF4-FFF2-40B4-BE49-F238E27FC236}">
                <a16:creationId xmlns:a16="http://schemas.microsoft.com/office/drawing/2014/main" id="{A22CA890-0856-4D69-BD7E-80A119D35E3E}"/>
              </a:ext>
            </a:extLst>
          </p:cNvPr>
          <p:cNvSpPr>
            <a:spLocks noGrp="1"/>
          </p:cNvSpPr>
          <p:nvPr>
            <p:ph idx="1"/>
          </p:nvPr>
        </p:nvSpPr>
        <p:spPr>
          <a:xfrm>
            <a:off x="35168" y="1589648"/>
            <a:ext cx="8651631" cy="4452109"/>
          </a:xfrm>
        </p:spPr>
        <p:txBody>
          <a:bodyPr>
            <a:normAutofit fontScale="62500" lnSpcReduction="20000"/>
          </a:bodyPr>
          <a:lstStyle/>
          <a:p>
            <a:pPr algn="r"/>
            <a:r>
              <a:rPr lang="fa-IR" sz="1800" b="1" i="0" u="none" strike="noStrike" baseline="0" dirty="0">
                <a:latin typeface="B Titr,Bold"/>
              </a:rPr>
              <a:t>موارد احتياط و ممنوعيت ها:</a:t>
            </a:r>
          </a:p>
          <a:p>
            <a:pPr algn="r"/>
            <a:r>
              <a:rPr lang="fa-IR" sz="1800" b="0" i="0" u="none" strike="noStrike" baseline="0" dirty="0">
                <a:latin typeface="B Nazanin"/>
              </a:rPr>
              <a:t>1. ناتواني در نگهداري ماسك توسط مادر</a:t>
            </a:r>
          </a:p>
          <a:p>
            <a:pPr algn="r"/>
            <a:r>
              <a:rPr lang="fa-IR" sz="1800" b="0" i="0" u="none" strike="noStrike" baseline="0" dirty="0">
                <a:latin typeface="B Nazanin"/>
              </a:rPr>
              <a:t>2. شكستگي هاي ماگزيلوفاسيال</a:t>
            </a:r>
          </a:p>
          <a:p>
            <a:pPr algn="r"/>
            <a:r>
              <a:rPr lang="fa-IR" sz="1800" b="0" i="0" u="none" strike="noStrike" baseline="0" dirty="0">
                <a:latin typeface="B Nazanin"/>
              </a:rPr>
              <a:t>3. اختلال سطح هوشياري و مسموميت</a:t>
            </a:r>
          </a:p>
          <a:p>
            <a:pPr algn="r"/>
            <a:r>
              <a:rPr lang="fa-IR" sz="1800" b="0" i="0" u="none" strike="noStrike" baseline="0" dirty="0">
                <a:latin typeface="B Nazanin"/>
              </a:rPr>
              <a:t>4. اكسيژن رساني مختل</a:t>
            </a:r>
          </a:p>
          <a:p>
            <a:pPr algn="r"/>
            <a:r>
              <a:rPr lang="fa-IR" sz="1800" b="0" i="0" u="none" strike="noStrike" baseline="0" dirty="0">
                <a:latin typeface="B Nazanin"/>
              </a:rPr>
              <a:t>5. عفونت دستگاه تنفسي فوقاني يا بيماري تنفسي</a:t>
            </a:r>
          </a:p>
          <a:p>
            <a:pPr algn="r"/>
            <a:r>
              <a:rPr lang="fa-IR" sz="1800" b="0" i="0" u="none" strike="noStrike" baseline="0" dirty="0">
                <a:latin typeface="B Nazanin"/>
              </a:rPr>
              <a:t>6. انحراف بيني، بيماري انسداد مزمن ريه</a:t>
            </a:r>
          </a:p>
          <a:p>
            <a:pPr algn="r"/>
            <a:r>
              <a:rPr lang="fa-IR" sz="1800" b="0" i="0" u="none" strike="noStrike" baseline="0" dirty="0">
                <a:latin typeface="B Nazanin"/>
              </a:rPr>
              <a:t>7. دريافت مقدار زياد مخدرهاي وريدي</a:t>
            </a:r>
          </a:p>
          <a:p>
            <a:pPr algn="r"/>
            <a:r>
              <a:rPr lang="fa-IR" sz="1800" b="0" i="0" u="none" strike="noStrike" baseline="0" dirty="0">
                <a:latin typeface="B Nazanin"/>
              </a:rPr>
              <a:t>8. كمبود ويتامين ب 12 و مادران تحت درمان با ويتامين ب 12</a:t>
            </a:r>
          </a:p>
          <a:p>
            <a:pPr algn="r"/>
            <a:r>
              <a:rPr lang="fa-IR" sz="1800" b="0" i="0" u="none" strike="noStrike" baseline="0" dirty="0">
                <a:latin typeface="B Nazanin"/>
              </a:rPr>
              <a:t>9. جراحي فك و صورت در يك ماه اخير</a:t>
            </a:r>
          </a:p>
          <a:p>
            <a:pPr algn="r"/>
            <a:r>
              <a:rPr lang="fa-IR" sz="1800" b="0" i="0" u="none" strike="noStrike" baseline="0" dirty="0">
                <a:latin typeface="B Nazanin"/>
              </a:rPr>
              <a:t>11 . انسداد گوش داخلي</a:t>
            </a:r>
          </a:p>
          <a:p>
            <a:pPr algn="r"/>
            <a:r>
              <a:rPr lang="fa-IR" sz="1800" b="0" i="0" u="none" strike="noStrike" baseline="0" dirty="0">
                <a:latin typeface="B Nazanin"/>
              </a:rPr>
              <a:t>11 . د يسترس جنيني</a:t>
            </a:r>
          </a:p>
          <a:p>
            <a:pPr algn="r"/>
            <a:r>
              <a:rPr lang="fa-IR" sz="1800" b="0" i="0" u="none" strike="noStrike" baseline="0" dirty="0">
                <a:latin typeface="B Nazanin"/>
              </a:rPr>
              <a:t>12 . و ضعيت هموديناميك ناپايدار</a:t>
            </a:r>
          </a:p>
          <a:p>
            <a:pPr algn="r"/>
            <a:r>
              <a:rPr lang="fa-IR" sz="1800" b="0" i="0" u="none" strike="noStrike" baseline="0" dirty="0">
                <a:latin typeface="B Nazanin"/>
              </a:rPr>
              <a:t>13 . برخي بيماريهاي قلبي نظير هيپرتنشن پولمونر</a:t>
            </a:r>
          </a:p>
          <a:p>
            <a:pPr algn="r"/>
            <a:r>
              <a:rPr lang="fa-IR" sz="1800" b="0" i="0" u="none" strike="noStrike" baseline="0" dirty="0">
                <a:latin typeface="B Nazanin"/>
              </a:rPr>
              <a:t>14 . راه هوايي مشكل</a:t>
            </a:r>
          </a:p>
          <a:p>
            <a:pPr algn="r"/>
            <a:r>
              <a:rPr lang="fa-IR" sz="1800" b="0" i="0" u="none" strike="noStrike" baseline="0" dirty="0">
                <a:latin typeface="B Nazanin"/>
              </a:rPr>
              <a:t>15 . پربودن معده مادر )مصرف غذاهاي جامد(</a:t>
            </a:r>
          </a:p>
          <a:p>
            <a:pPr algn="r"/>
            <a:r>
              <a:rPr lang="fa-IR" sz="1800" b="0" i="0" u="none" strike="noStrike" baseline="0" dirty="0">
                <a:latin typeface="B Nazanin"/>
              </a:rPr>
              <a:t>توجه: در مادران اسكيزوفرني باي پولار با احتياط مصرف شو</a:t>
            </a:r>
            <a:endParaRPr lang="en-US" dirty="0"/>
          </a:p>
        </p:txBody>
      </p:sp>
    </p:spTree>
    <p:extLst>
      <p:ext uri="{BB962C8B-B14F-4D97-AF65-F5344CB8AC3E}">
        <p14:creationId xmlns:p14="http://schemas.microsoft.com/office/powerpoint/2010/main" val="35552209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39</TotalTime>
  <Words>850</Words>
  <Application>Microsoft Office PowerPoint</Application>
  <PresentationFormat>On-screen Show (4:3)</PresentationFormat>
  <Paragraphs>97</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B Nazanin</vt:lpstr>
      <vt:lpstr>B Nazanin,Bold</vt:lpstr>
      <vt:lpstr>B Titr,Bold</vt:lpstr>
      <vt:lpstr>Calibri</vt:lpstr>
      <vt:lpstr>Century Gothic</vt:lpstr>
      <vt:lpstr>Times New Roman</vt:lpstr>
      <vt:lpstr>Wingdings 3</vt:lpstr>
      <vt:lpstr>Ion</vt:lpstr>
      <vt:lpstr>PowerPoint Presentation</vt:lpstr>
      <vt:lpstr>PowerPoint Presentation</vt:lpstr>
      <vt:lpstr>جایگاه درمان‌های سیستمیک در زایمان بی‌درد</vt:lpstr>
      <vt:lpstr>Entonox</vt:lpstr>
      <vt:lpstr>انتونکس (ENTONOX)</vt:lpstr>
      <vt:lpstr>PowerPoint Presentation</vt:lpstr>
      <vt:lpstr>PowerPoint Presentation</vt:lpstr>
      <vt:lpstr>PowerPoint Presentation</vt:lpstr>
      <vt:lpstr>موارد احتیاط</vt:lpstr>
      <vt:lpstr>PowerPoint Presentation</vt:lpstr>
      <vt:lpstr>داروهای وریدی در زایمان بی‌درد</vt:lpstr>
      <vt:lpstr>میدازولام (Midazolam)</vt:lpstr>
      <vt:lpstr>جدول داروهای وریدی مورد استفاده در زایمان بی‌درد</vt:lpstr>
      <vt:lpstr>PowerPoint Presentation</vt:lpstr>
      <vt:lpstr>پرومتازين</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کنفرانس هیئت علمی</dc:title>
  <dc:subject/>
  <dc:creator>Sadaf</dc:creator>
  <cp:keywords/>
  <dc:description>generated using python-pptx</dc:description>
  <cp:lastModifiedBy>Sadaf</cp:lastModifiedBy>
  <cp:revision>6</cp:revision>
  <dcterms:created xsi:type="dcterms:W3CDTF">2013-01-27T09:14:16Z</dcterms:created>
  <dcterms:modified xsi:type="dcterms:W3CDTF">2025-12-20T10:02:53Z</dcterms:modified>
  <cp:category/>
</cp:coreProperties>
</file>